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1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4654296"/>
            <a:ext cx="9144000" cy="2203704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4752085"/>
            <a:ext cx="9144000" cy="2106295"/>
          </a:xfrm>
          <a:custGeom>
            <a:avLst/>
            <a:gdLst/>
            <a:ahLst/>
            <a:cxnLst/>
            <a:rect l="l" t="t" r="r" b="b"/>
            <a:pathLst>
              <a:path w="9144000" h="2106295">
                <a:moveTo>
                  <a:pt x="0" y="1692313"/>
                </a:moveTo>
                <a:lnTo>
                  <a:pt x="0" y="2105911"/>
                </a:lnTo>
                <a:lnTo>
                  <a:pt x="9144000" y="2105911"/>
                </a:lnTo>
                <a:lnTo>
                  <a:pt x="9144000" y="1750928"/>
                </a:lnTo>
                <a:lnTo>
                  <a:pt x="2266828" y="1750928"/>
                </a:lnTo>
                <a:lnTo>
                  <a:pt x="1613553" y="1743514"/>
                </a:lnTo>
                <a:lnTo>
                  <a:pt x="0" y="1692313"/>
                </a:lnTo>
                <a:close/>
              </a:path>
              <a:path w="9144000" h="2106295">
                <a:moveTo>
                  <a:pt x="9144000" y="0"/>
                </a:moveTo>
                <a:lnTo>
                  <a:pt x="8953853" y="89658"/>
                </a:lnTo>
                <a:lnTo>
                  <a:pt x="8464392" y="314254"/>
                </a:lnTo>
                <a:lnTo>
                  <a:pt x="8055839" y="494037"/>
                </a:lnTo>
                <a:lnTo>
                  <a:pt x="7664254" y="658829"/>
                </a:lnTo>
                <a:lnTo>
                  <a:pt x="7341069" y="788605"/>
                </a:lnTo>
                <a:lnTo>
                  <a:pt x="7028467" y="908189"/>
                </a:lnTo>
                <a:lnTo>
                  <a:pt x="6775423" y="1000332"/>
                </a:lnTo>
                <a:lnTo>
                  <a:pt x="6528624" y="1085881"/>
                </a:lnTo>
                <a:lnTo>
                  <a:pt x="6287566" y="1165056"/>
                </a:lnTo>
                <a:lnTo>
                  <a:pt x="6051747" y="1238076"/>
                </a:lnTo>
                <a:lnTo>
                  <a:pt x="5820664" y="1305162"/>
                </a:lnTo>
                <a:lnTo>
                  <a:pt x="5593815" y="1366533"/>
                </a:lnTo>
                <a:lnTo>
                  <a:pt x="5415046" y="1411663"/>
                </a:lnTo>
                <a:lnTo>
                  <a:pt x="5238407" y="1453389"/>
                </a:lnTo>
                <a:lnTo>
                  <a:pt x="5063642" y="1491823"/>
                </a:lnTo>
                <a:lnTo>
                  <a:pt x="4890493" y="1527077"/>
                </a:lnTo>
                <a:lnTo>
                  <a:pt x="4718701" y="1559265"/>
                </a:lnTo>
                <a:lnTo>
                  <a:pt x="4548012" y="1588498"/>
                </a:lnTo>
                <a:lnTo>
                  <a:pt x="4335806" y="1621057"/>
                </a:lnTo>
                <a:lnTo>
                  <a:pt x="4124415" y="1649395"/>
                </a:lnTo>
                <a:lnTo>
                  <a:pt x="3913339" y="1673732"/>
                </a:lnTo>
                <a:lnTo>
                  <a:pt x="3702072" y="1694288"/>
                </a:lnTo>
                <a:lnTo>
                  <a:pt x="3490114" y="1711283"/>
                </a:lnTo>
                <a:lnTo>
                  <a:pt x="3234143" y="1727285"/>
                </a:lnTo>
                <a:lnTo>
                  <a:pt x="2975583" y="1738855"/>
                </a:lnTo>
                <a:lnTo>
                  <a:pt x="2669499" y="1747259"/>
                </a:lnTo>
                <a:lnTo>
                  <a:pt x="2266828" y="1750928"/>
                </a:lnTo>
                <a:lnTo>
                  <a:pt x="9144000" y="1750928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>
              <a:alpha val="4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211568" y="0"/>
            <a:ext cx="1932431" cy="6857999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7315200" y="0"/>
            <a:ext cx="1828800" cy="6858000"/>
          </a:xfrm>
          <a:custGeom>
            <a:avLst/>
            <a:gdLst/>
            <a:ahLst/>
            <a:cxnLst/>
            <a:rect l="l" t="t" r="r" b="b"/>
            <a:pathLst>
              <a:path w="1828800" h="6858000">
                <a:moveTo>
                  <a:pt x="0" y="0"/>
                </a:moveTo>
                <a:lnTo>
                  <a:pt x="37678" y="52510"/>
                </a:lnTo>
                <a:lnTo>
                  <a:pt x="74692" y="105059"/>
                </a:lnTo>
                <a:lnTo>
                  <a:pt x="111045" y="157642"/>
                </a:lnTo>
                <a:lnTo>
                  <a:pt x="146740" y="210258"/>
                </a:lnTo>
                <a:lnTo>
                  <a:pt x="181781" y="262903"/>
                </a:lnTo>
                <a:lnTo>
                  <a:pt x="216173" y="315574"/>
                </a:lnTo>
                <a:lnTo>
                  <a:pt x="249918" y="368268"/>
                </a:lnTo>
                <a:lnTo>
                  <a:pt x="283022" y="420982"/>
                </a:lnTo>
                <a:lnTo>
                  <a:pt x="315488" y="473715"/>
                </a:lnTo>
                <a:lnTo>
                  <a:pt x="347319" y="526461"/>
                </a:lnTo>
                <a:lnTo>
                  <a:pt x="378519" y="579219"/>
                </a:lnTo>
                <a:lnTo>
                  <a:pt x="409092" y="631986"/>
                </a:lnTo>
                <a:lnTo>
                  <a:pt x="439043" y="684758"/>
                </a:lnTo>
                <a:lnTo>
                  <a:pt x="468375" y="737534"/>
                </a:lnTo>
                <a:lnTo>
                  <a:pt x="497091" y="790309"/>
                </a:lnTo>
                <a:lnTo>
                  <a:pt x="525196" y="843081"/>
                </a:lnTo>
                <a:lnTo>
                  <a:pt x="552693" y="895847"/>
                </a:lnTo>
                <a:lnTo>
                  <a:pt x="579586" y="948604"/>
                </a:lnTo>
                <a:lnTo>
                  <a:pt x="605880" y="1001349"/>
                </a:lnTo>
                <a:lnTo>
                  <a:pt x="631577" y="1054080"/>
                </a:lnTo>
                <a:lnTo>
                  <a:pt x="656682" y="1106792"/>
                </a:lnTo>
                <a:lnTo>
                  <a:pt x="681198" y="1159484"/>
                </a:lnTo>
                <a:lnTo>
                  <a:pt x="705130" y="1212153"/>
                </a:lnTo>
                <a:lnTo>
                  <a:pt x="728481" y="1264795"/>
                </a:lnTo>
                <a:lnTo>
                  <a:pt x="751256" y="1317407"/>
                </a:lnTo>
                <a:lnTo>
                  <a:pt x="773457" y="1369987"/>
                </a:lnTo>
                <a:lnTo>
                  <a:pt x="795088" y="1422532"/>
                </a:lnTo>
                <a:lnTo>
                  <a:pt x="816155" y="1475038"/>
                </a:lnTo>
                <a:lnTo>
                  <a:pt x="836659" y="1527504"/>
                </a:lnTo>
                <a:lnTo>
                  <a:pt x="856606" y="1579925"/>
                </a:lnTo>
                <a:lnTo>
                  <a:pt x="875999" y="1632299"/>
                </a:lnTo>
                <a:lnTo>
                  <a:pt x="894841" y="1684623"/>
                </a:lnTo>
                <a:lnTo>
                  <a:pt x="913138" y="1736895"/>
                </a:lnTo>
                <a:lnTo>
                  <a:pt x="930891" y="1789110"/>
                </a:lnTo>
                <a:lnTo>
                  <a:pt x="948107" y="1841267"/>
                </a:lnTo>
                <a:lnTo>
                  <a:pt x="964787" y="1893362"/>
                </a:lnTo>
                <a:lnTo>
                  <a:pt x="980936" y="1945392"/>
                </a:lnTo>
                <a:lnTo>
                  <a:pt x="996558" y="1997355"/>
                </a:lnTo>
                <a:lnTo>
                  <a:pt x="1011657" y="2049248"/>
                </a:lnTo>
                <a:lnTo>
                  <a:pt x="1026237" y="2101067"/>
                </a:lnTo>
                <a:lnTo>
                  <a:pt x="1040300" y="2152809"/>
                </a:lnTo>
                <a:lnTo>
                  <a:pt x="1053852" y="2204473"/>
                </a:lnTo>
                <a:lnTo>
                  <a:pt x="1066896" y="2256054"/>
                </a:lnTo>
                <a:lnTo>
                  <a:pt x="1079436" y="2307550"/>
                </a:lnTo>
                <a:lnTo>
                  <a:pt x="1091475" y="2358958"/>
                </a:lnTo>
                <a:lnTo>
                  <a:pt x="1103018" y="2410275"/>
                </a:lnTo>
                <a:lnTo>
                  <a:pt x="1114068" y="2461498"/>
                </a:lnTo>
                <a:lnTo>
                  <a:pt x="1124629" y="2512625"/>
                </a:lnTo>
                <a:lnTo>
                  <a:pt x="1134705" y="2563651"/>
                </a:lnTo>
                <a:lnTo>
                  <a:pt x="1144300" y="2614575"/>
                </a:lnTo>
                <a:lnTo>
                  <a:pt x="1153418" y="2665393"/>
                </a:lnTo>
                <a:lnTo>
                  <a:pt x="1162062" y="2716103"/>
                </a:lnTo>
                <a:lnTo>
                  <a:pt x="1170236" y="2766701"/>
                </a:lnTo>
                <a:lnTo>
                  <a:pt x="1177945" y="2817185"/>
                </a:lnTo>
                <a:lnTo>
                  <a:pt x="1185192" y="2867551"/>
                </a:lnTo>
                <a:lnTo>
                  <a:pt x="1191980" y="2917797"/>
                </a:lnTo>
                <a:lnTo>
                  <a:pt x="1198314" y="2967920"/>
                </a:lnTo>
                <a:lnTo>
                  <a:pt x="1204197" y="3017916"/>
                </a:lnTo>
                <a:lnTo>
                  <a:pt x="1209634" y="3067784"/>
                </a:lnTo>
                <a:lnTo>
                  <a:pt x="1214628" y="3117520"/>
                </a:lnTo>
                <a:lnTo>
                  <a:pt x="1219183" y="3167120"/>
                </a:lnTo>
                <a:lnTo>
                  <a:pt x="1223302" y="3216583"/>
                </a:lnTo>
                <a:lnTo>
                  <a:pt x="1226990" y="3265905"/>
                </a:lnTo>
                <a:lnTo>
                  <a:pt x="1230251" y="3315083"/>
                </a:lnTo>
                <a:lnTo>
                  <a:pt x="1233088" y="3364115"/>
                </a:lnTo>
                <a:lnTo>
                  <a:pt x="1235505" y="3412997"/>
                </a:lnTo>
                <a:lnTo>
                  <a:pt x="1237506" y="3461726"/>
                </a:lnTo>
                <a:lnTo>
                  <a:pt x="1239095" y="3510300"/>
                </a:lnTo>
                <a:lnTo>
                  <a:pt x="1240275" y="3558716"/>
                </a:lnTo>
                <a:lnTo>
                  <a:pt x="1241051" y="3606970"/>
                </a:lnTo>
                <a:lnTo>
                  <a:pt x="1241426" y="3655060"/>
                </a:lnTo>
                <a:lnTo>
                  <a:pt x="1241404" y="3702983"/>
                </a:lnTo>
                <a:lnTo>
                  <a:pt x="1240989" y="3750736"/>
                </a:lnTo>
                <a:lnTo>
                  <a:pt x="1240185" y="3798316"/>
                </a:lnTo>
                <a:lnTo>
                  <a:pt x="1238995" y="3845719"/>
                </a:lnTo>
                <a:lnTo>
                  <a:pt x="1237424" y="3892944"/>
                </a:lnTo>
                <a:lnTo>
                  <a:pt x="1235475" y="3939987"/>
                </a:lnTo>
                <a:lnTo>
                  <a:pt x="1233152" y="3986846"/>
                </a:lnTo>
                <a:lnTo>
                  <a:pt x="1230459" y="4033516"/>
                </a:lnTo>
                <a:lnTo>
                  <a:pt x="1227400" y="4079996"/>
                </a:lnTo>
                <a:lnTo>
                  <a:pt x="1223979" y="4126283"/>
                </a:lnTo>
                <a:lnTo>
                  <a:pt x="1220198" y="4172373"/>
                </a:lnTo>
                <a:lnTo>
                  <a:pt x="1216063" y="4218264"/>
                </a:lnTo>
                <a:lnTo>
                  <a:pt x="1211578" y="4263952"/>
                </a:lnTo>
                <a:lnTo>
                  <a:pt x="1206745" y="4309435"/>
                </a:lnTo>
                <a:lnTo>
                  <a:pt x="1201568" y="4354710"/>
                </a:lnTo>
                <a:lnTo>
                  <a:pt x="1196053" y="4399773"/>
                </a:lnTo>
                <a:lnTo>
                  <a:pt x="1190201" y="4444623"/>
                </a:lnTo>
                <a:lnTo>
                  <a:pt x="1184018" y="4489256"/>
                </a:lnTo>
                <a:lnTo>
                  <a:pt x="1177507" y="4533668"/>
                </a:lnTo>
                <a:lnTo>
                  <a:pt x="1170672" y="4577858"/>
                </a:lnTo>
                <a:lnTo>
                  <a:pt x="1163517" y="4621822"/>
                </a:lnTo>
                <a:lnTo>
                  <a:pt x="1156045" y="4665558"/>
                </a:lnTo>
                <a:lnTo>
                  <a:pt x="1148260" y="4709062"/>
                </a:lnTo>
                <a:lnTo>
                  <a:pt x="1140167" y="4752331"/>
                </a:lnTo>
                <a:lnTo>
                  <a:pt x="1131769" y="4795362"/>
                </a:lnTo>
                <a:lnTo>
                  <a:pt x="1123069" y="4838154"/>
                </a:lnTo>
                <a:lnTo>
                  <a:pt x="1114073" y="4880702"/>
                </a:lnTo>
                <a:lnTo>
                  <a:pt x="1104783" y="4923003"/>
                </a:lnTo>
                <a:lnTo>
                  <a:pt x="1095203" y="4965056"/>
                </a:lnTo>
                <a:lnTo>
                  <a:pt x="1085337" y="5006856"/>
                </a:lnTo>
                <a:lnTo>
                  <a:pt x="1075190" y="5048401"/>
                </a:lnTo>
                <a:lnTo>
                  <a:pt x="1064764" y="5089688"/>
                </a:lnTo>
                <a:lnTo>
                  <a:pt x="1054064" y="5130715"/>
                </a:lnTo>
                <a:lnTo>
                  <a:pt x="1043094" y="5171477"/>
                </a:lnTo>
                <a:lnTo>
                  <a:pt x="1031857" y="5211973"/>
                </a:lnTo>
                <a:lnTo>
                  <a:pt x="1020357" y="5252199"/>
                </a:lnTo>
                <a:lnTo>
                  <a:pt x="1008598" y="5292152"/>
                </a:lnTo>
                <a:lnTo>
                  <a:pt x="996584" y="5331829"/>
                </a:lnTo>
                <a:lnTo>
                  <a:pt x="984319" y="5371228"/>
                </a:lnTo>
                <a:lnTo>
                  <a:pt x="971806" y="5410346"/>
                </a:lnTo>
                <a:lnTo>
                  <a:pt x="959049" y="5449179"/>
                </a:lnTo>
                <a:lnTo>
                  <a:pt x="946053" y="5487725"/>
                </a:lnTo>
                <a:lnTo>
                  <a:pt x="932821" y="5525981"/>
                </a:lnTo>
                <a:lnTo>
                  <a:pt x="919356" y="5563944"/>
                </a:lnTo>
                <a:lnTo>
                  <a:pt x="905664" y="5601610"/>
                </a:lnTo>
                <a:lnTo>
                  <a:pt x="891746" y="5638977"/>
                </a:lnTo>
                <a:lnTo>
                  <a:pt x="877608" y="5676043"/>
                </a:lnTo>
                <a:lnTo>
                  <a:pt x="863253" y="5712803"/>
                </a:lnTo>
                <a:lnTo>
                  <a:pt x="848686" y="5749256"/>
                </a:lnTo>
                <a:lnTo>
                  <a:pt x="833909" y="5785398"/>
                </a:lnTo>
                <a:lnTo>
                  <a:pt x="818926" y="5821227"/>
                </a:lnTo>
                <a:lnTo>
                  <a:pt x="803742" y="5856738"/>
                </a:lnTo>
                <a:lnTo>
                  <a:pt x="788361" y="5891930"/>
                </a:lnTo>
                <a:lnTo>
                  <a:pt x="772785" y="5926800"/>
                </a:lnTo>
                <a:lnTo>
                  <a:pt x="741068" y="5995560"/>
                </a:lnTo>
                <a:lnTo>
                  <a:pt x="708622" y="6062996"/>
                </a:lnTo>
                <a:lnTo>
                  <a:pt x="675477" y="6129082"/>
                </a:lnTo>
                <a:lnTo>
                  <a:pt x="641663" y="6193797"/>
                </a:lnTo>
                <a:lnTo>
                  <a:pt x="607212" y="6257116"/>
                </a:lnTo>
                <a:lnTo>
                  <a:pt x="572155" y="6319017"/>
                </a:lnTo>
                <a:lnTo>
                  <a:pt x="536521" y="6379475"/>
                </a:lnTo>
                <a:lnTo>
                  <a:pt x="500341" y="6438468"/>
                </a:lnTo>
                <a:lnTo>
                  <a:pt x="463647" y="6495971"/>
                </a:lnTo>
                <a:lnTo>
                  <a:pt x="426469" y="6551962"/>
                </a:lnTo>
                <a:lnTo>
                  <a:pt x="388836" y="6606417"/>
                </a:lnTo>
                <a:lnTo>
                  <a:pt x="350781" y="6659313"/>
                </a:lnTo>
                <a:lnTo>
                  <a:pt x="312334" y="6710625"/>
                </a:lnTo>
                <a:lnTo>
                  <a:pt x="273525" y="6760331"/>
                </a:lnTo>
                <a:lnTo>
                  <a:pt x="234385" y="6808408"/>
                </a:lnTo>
                <a:lnTo>
                  <a:pt x="194945" y="6854831"/>
                </a:lnTo>
                <a:lnTo>
                  <a:pt x="1828800" y="6857999"/>
                </a:lnTo>
                <a:lnTo>
                  <a:pt x="1828800" y="142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1487" y="116674"/>
            <a:ext cx="7901025" cy="923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0087" y="1350899"/>
            <a:ext cx="8243824" cy="24314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541" y="21447"/>
            <a:ext cx="8443659" cy="1274067"/>
          </a:xfrm>
          <a:prstGeom prst="rect">
            <a:avLst/>
          </a:prstGeom>
          <a:solidFill>
            <a:srgbClr val="62881F">
              <a:alpha val="38038"/>
            </a:srgbClr>
          </a:solidFill>
          <a:ln w="19050">
            <a:solidFill>
              <a:srgbClr val="466213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935355" marR="168910" indent="-759460">
              <a:lnSpc>
                <a:spcPct val="100000"/>
              </a:lnSpc>
              <a:spcBef>
                <a:spcPts val="215"/>
              </a:spcBef>
            </a:pPr>
            <a:r>
              <a:rPr lang="ru-RU" dirty="0"/>
              <a:t>Отчет о выполнении мероприятий в 2021 году за счет средств от платных парковок на территории района Очаково-Матвеевское 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97535" y="1331074"/>
            <a:ext cx="3856990" cy="369570"/>
          </a:xfrm>
          <a:prstGeom prst="rect">
            <a:avLst/>
          </a:prstGeom>
          <a:solidFill>
            <a:srgbClr val="FFFFFF"/>
          </a:solidFill>
          <a:ln w="19050">
            <a:solidFill>
              <a:srgbClr val="62881F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15"/>
              </a:spcBef>
            </a:pPr>
            <a:r>
              <a:rPr sz="1800" spc="-15" dirty="0">
                <a:latin typeface="Microsoft Sans Serif"/>
                <a:cs typeface="Microsoft Sans Serif"/>
              </a:rPr>
              <a:t>ул.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Матвеевская,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д.</a:t>
            </a:r>
            <a:r>
              <a:rPr sz="1800" spc="-5" dirty="0">
                <a:latin typeface="Microsoft Sans Serif"/>
                <a:cs typeface="Microsoft Sans Serif"/>
              </a:rPr>
              <a:t> 42,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корп.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1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27982" y="1350899"/>
            <a:ext cx="4265930" cy="2554605"/>
          </a:xfrm>
          <a:prstGeom prst="rect">
            <a:avLst/>
          </a:prstGeom>
          <a:solidFill>
            <a:srgbClr val="FFFFFF"/>
          </a:solidFill>
          <a:ln w="19050">
            <a:solidFill>
              <a:srgbClr val="62881F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2075" algn="just">
              <a:lnSpc>
                <a:spcPct val="100000"/>
              </a:lnSpc>
              <a:spcBef>
                <a:spcPts val="260"/>
              </a:spcBef>
            </a:pPr>
            <a:r>
              <a:rPr sz="1600" spc="-5" dirty="0">
                <a:latin typeface="Palatino Linotype"/>
                <a:cs typeface="Palatino Linotype"/>
              </a:rPr>
              <a:t>Виды</a:t>
            </a:r>
            <a:r>
              <a:rPr sz="1600" spc="5" dirty="0">
                <a:latin typeface="Palatino Linotype"/>
                <a:cs typeface="Palatino Linotype"/>
              </a:rPr>
              <a:t> </a:t>
            </a:r>
            <a:r>
              <a:rPr sz="1600" spc="-5" dirty="0">
                <a:latin typeface="Palatino Linotype"/>
                <a:cs typeface="Palatino Linotype"/>
              </a:rPr>
              <a:t>выполненных</a:t>
            </a:r>
            <a:r>
              <a:rPr sz="1600" dirty="0">
                <a:latin typeface="Palatino Linotype"/>
                <a:cs typeface="Palatino Linotype"/>
              </a:rPr>
              <a:t> </a:t>
            </a:r>
            <a:r>
              <a:rPr sz="1600" spc="-10" dirty="0">
                <a:latin typeface="Palatino Linotype"/>
                <a:cs typeface="Palatino Linotype"/>
              </a:rPr>
              <a:t>работы:</a:t>
            </a:r>
            <a:endParaRPr sz="1600">
              <a:latin typeface="Palatino Linotype"/>
              <a:cs typeface="Palatino Linotype"/>
            </a:endParaRPr>
          </a:p>
          <a:p>
            <a:pPr marL="378460" marR="393700" indent="-287020" algn="just">
              <a:lnSpc>
                <a:spcPct val="100000"/>
              </a:lnSpc>
              <a:buFont typeface="Wingdings"/>
              <a:buChar char=""/>
              <a:tabLst>
                <a:tab pos="379095" algn="l"/>
              </a:tabLst>
            </a:pPr>
            <a:r>
              <a:rPr sz="1600" spc="-5" dirty="0">
                <a:latin typeface="Palatino Linotype"/>
                <a:cs typeface="Palatino Linotype"/>
              </a:rPr>
              <a:t>Обустройство детской и спортивной </a:t>
            </a:r>
            <a:r>
              <a:rPr sz="1600" spc="-385" dirty="0">
                <a:latin typeface="Palatino Linotype"/>
                <a:cs typeface="Palatino Linotype"/>
              </a:rPr>
              <a:t> </a:t>
            </a:r>
            <a:r>
              <a:rPr sz="1600" spc="-10" dirty="0">
                <a:latin typeface="Palatino Linotype"/>
                <a:cs typeface="Palatino Linotype"/>
              </a:rPr>
              <a:t>площадок</a:t>
            </a:r>
            <a:endParaRPr sz="1600">
              <a:latin typeface="Palatino Linotype"/>
              <a:cs typeface="Palatino Linotype"/>
            </a:endParaRPr>
          </a:p>
          <a:p>
            <a:pPr marL="378460" marR="175260" indent="-287020" algn="just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379095" algn="l"/>
              </a:tabLst>
            </a:pPr>
            <a:r>
              <a:rPr sz="1600" spc="-5" dirty="0">
                <a:latin typeface="Palatino Linotype"/>
                <a:cs typeface="Palatino Linotype"/>
              </a:rPr>
              <a:t>Установка малых архитектурных </a:t>
            </a:r>
            <a:r>
              <a:rPr sz="1600" spc="-15" dirty="0">
                <a:latin typeface="Palatino Linotype"/>
                <a:cs typeface="Palatino Linotype"/>
              </a:rPr>
              <a:t>форм </a:t>
            </a:r>
            <a:r>
              <a:rPr sz="1600" spc="-385" dirty="0">
                <a:latin typeface="Palatino Linotype"/>
                <a:cs typeface="Palatino Linotype"/>
              </a:rPr>
              <a:t> </a:t>
            </a:r>
            <a:r>
              <a:rPr sz="1600" spc="-5" dirty="0">
                <a:latin typeface="Palatino Linotype"/>
                <a:cs typeface="Palatino Linotype"/>
              </a:rPr>
              <a:t>(игровой комплекс, качели, песочница </a:t>
            </a:r>
            <a:r>
              <a:rPr sz="1600" spc="-385" dirty="0">
                <a:latin typeface="Palatino Linotype"/>
                <a:cs typeface="Palatino Linotype"/>
              </a:rPr>
              <a:t> </a:t>
            </a:r>
            <a:r>
              <a:rPr sz="1600" spc="-5" dirty="0">
                <a:latin typeface="Palatino Linotype"/>
                <a:cs typeface="Palatino Linotype"/>
              </a:rPr>
              <a:t>и</a:t>
            </a:r>
            <a:r>
              <a:rPr sz="1600" dirty="0">
                <a:latin typeface="Palatino Linotype"/>
                <a:cs typeface="Palatino Linotype"/>
              </a:rPr>
              <a:t> </a:t>
            </a:r>
            <a:r>
              <a:rPr sz="1600" spc="-5" dirty="0">
                <a:latin typeface="Palatino Linotype"/>
                <a:cs typeface="Palatino Linotype"/>
              </a:rPr>
              <a:t>т.д.)</a:t>
            </a:r>
            <a:endParaRPr sz="1600">
              <a:latin typeface="Palatino Linotype"/>
              <a:cs typeface="Palatino Linotype"/>
            </a:endParaRPr>
          </a:p>
          <a:p>
            <a:pPr marL="378460" indent="-287020" algn="just">
              <a:lnSpc>
                <a:spcPct val="100000"/>
              </a:lnSpc>
              <a:buFont typeface="Wingdings"/>
              <a:buChar char=""/>
              <a:tabLst>
                <a:tab pos="379095" algn="l"/>
              </a:tabLst>
            </a:pPr>
            <a:r>
              <a:rPr sz="1600" spc="-5" dirty="0">
                <a:latin typeface="Palatino Linotype"/>
                <a:cs typeface="Palatino Linotype"/>
              </a:rPr>
              <a:t>Замена/устройство садового</a:t>
            </a:r>
            <a:r>
              <a:rPr sz="1600" spc="30" dirty="0">
                <a:latin typeface="Palatino Linotype"/>
                <a:cs typeface="Palatino Linotype"/>
              </a:rPr>
              <a:t> </a:t>
            </a:r>
            <a:r>
              <a:rPr sz="1600" spc="-5" dirty="0">
                <a:latin typeface="Palatino Linotype"/>
                <a:cs typeface="Palatino Linotype"/>
              </a:rPr>
              <a:t>камня</a:t>
            </a:r>
            <a:endParaRPr sz="1600">
              <a:latin typeface="Palatino Linotype"/>
              <a:cs typeface="Palatino Linotype"/>
            </a:endParaRPr>
          </a:p>
          <a:p>
            <a:pPr marL="378460" indent="-287020" algn="just">
              <a:lnSpc>
                <a:spcPct val="100000"/>
              </a:lnSpc>
              <a:buFont typeface="Wingdings"/>
              <a:buChar char=""/>
              <a:tabLst>
                <a:tab pos="379095" algn="l"/>
              </a:tabLst>
            </a:pPr>
            <a:r>
              <a:rPr sz="1600" spc="-5" dirty="0">
                <a:latin typeface="Palatino Linotype"/>
                <a:cs typeface="Palatino Linotype"/>
              </a:rPr>
              <a:t>Установка</a:t>
            </a:r>
            <a:r>
              <a:rPr sz="1600" spc="10" dirty="0">
                <a:latin typeface="Palatino Linotype"/>
                <a:cs typeface="Palatino Linotype"/>
              </a:rPr>
              <a:t> </a:t>
            </a:r>
            <a:r>
              <a:rPr sz="1600" spc="-10" dirty="0">
                <a:latin typeface="Palatino Linotype"/>
                <a:cs typeface="Palatino Linotype"/>
              </a:rPr>
              <a:t>газонного</a:t>
            </a:r>
            <a:r>
              <a:rPr sz="1600" spc="20" dirty="0">
                <a:latin typeface="Palatino Linotype"/>
                <a:cs typeface="Palatino Linotype"/>
              </a:rPr>
              <a:t> </a:t>
            </a:r>
            <a:r>
              <a:rPr sz="1600" spc="-10" dirty="0">
                <a:latin typeface="Palatino Linotype"/>
                <a:cs typeface="Palatino Linotype"/>
              </a:rPr>
              <a:t>ограждения</a:t>
            </a:r>
            <a:endParaRPr sz="1600">
              <a:latin typeface="Palatino Linotype"/>
              <a:cs typeface="Palatino Linotype"/>
            </a:endParaRPr>
          </a:p>
          <a:p>
            <a:pPr marL="378460" indent="-287020" algn="just">
              <a:lnSpc>
                <a:spcPct val="100000"/>
              </a:lnSpc>
              <a:buFont typeface="Wingdings"/>
              <a:buChar char=""/>
              <a:tabLst>
                <a:tab pos="379095" algn="l"/>
              </a:tabLst>
            </a:pPr>
            <a:r>
              <a:rPr sz="1600" spc="-5" dirty="0">
                <a:latin typeface="Palatino Linotype"/>
                <a:cs typeface="Palatino Linotype"/>
              </a:rPr>
              <a:t>Ремонт</a:t>
            </a:r>
            <a:r>
              <a:rPr sz="1600" spc="-20" dirty="0">
                <a:latin typeface="Palatino Linotype"/>
                <a:cs typeface="Palatino Linotype"/>
              </a:rPr>
              <a:t> </a:t>
            </a:r>
            <a:r>
              <a:rPr sz="1600" spc="-10" dirty="0">
                <a:latin typeface="Palatino Linotype"/>
                <a:cs typeface="Palatino Linotype"/>
              </a:rPr>
              <a:t>газонов</a:t>
            </a:r>
            <a:endParaRPr sz="1600">
              <a:latin typeface="Palatino Linotype"/>
              <a:cs typeface="Palatino Linotype"/>
            </a:endParaRPr>
          </a:p>
          <a:p>
            <a:pPr marL="378460" indent="-287020" algn="just">
              <a:lnSpc>
                <a:spcPct val="100000"/>
              </a:lnSpc>
              <a:buFont typeface="Wingdings"/>
              <a:buChar char=""/>
              <a:tabLst>
                <a:tab pos="379095" algn="l"/>
              </a:tabLst>
            </a:pPr>
            <a:r>
              <a:rPr sz="1600" spc="-5" dirty="0">
                <a:latin typeface="Palatino Linotype"/>
                <a:cs typeface="Palatino Linotype"/>
              </a:rPr>
              <a:t>Устройство</a:t>
            </a:r>
            <a:r>
              <a:rPr sz="1600" spc="5" dirty="0">
                <a:latin typeface="Palatino Linotype"/>
                <a:cs typeface="Palatino Linotype"/>
              </a:rPr>
              <a:t> </a:t>
            </a:r>
            <a:r>
              <a:rPr sz="1600" spc="-5" dirty="0">
                <a:latin typeface="Palatino Linotype"/>
                <a:cs typeface="Palatino Linotype"/>
              </a:rPr>
              <a:t>резинового</a:t>
            </a:r>
            <a:r>
              <a:rPr sz="1600" spc="5" dirty="0">
                <a:latin typeface="Palatino Linotype"/>
                <a:cs typeface="Palatino Linotype"/>
              </a:rPr>
              <a:t> </a:t>
            </a:r>
            <a:r>
              <a:rPr sz="1600" spc="-5" dirty="0">
                <a:latin typeface="Palatino Linotype"/>
                <a:cs typeface="Palatino Linotype"/>
              </a:rPr>
              <a:t>покрытия</a:t>
            </a:r>
            <a:endParaRPr sz="1600">
              <a:latin typeface="Palatino Linotype"/>
              <a:cs typeface="Palatino Linotype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99559" y="4038396"/>
            <a:ext cx="3922521" cy="261239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4146" y="1916938"/>
            <a:ext cx="2923667" cy="198856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5541" y="4034002"/>
            <a:ext cx="3872229" cy="26123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7535" y="1331074"/>
            <a:ext cx="3856990" cy="369570"/>
          </a:xfrm>
          <a:prstGeom prst="rect">
            <a:avLst/>
          </a:prstGeom>
          <a:solidFill>
            <a:srgbClr val="FFFFFF"/>
          </a:solidFill>
          <a:ln w="19050">
            <a:solidFill>
              <a:srgbClr val="62881F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15"/>
              </a:spcBef>
            </a:pPr>
            <a:r>
              <a:rPr sz="1800" spc="-15" dirty="0">
                <a:latin typeface="Microsoft Sans Serif"/>
                <a:cs typeface="Microsoft Sans Serif"/>
              </a:rPr>
              <a:t>ул.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Матвеевская,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д.</a:t>
            </a:r>
            <a:r>
              <a:rPr sz="1800" spc="-5" dirty="0">
                <a:latin typeface="Microsoft Sans Serif"/>
                <a:cs typeface="Microsoft Sans Serif"/>
              </a:rPr>
              <a:t> 42,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корп.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5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27982" y="1350899"/>
            <a:ext cx="4265930" cy="2554605"/>
          </a:xfrm>
          <a:prstGeom prst="rect">
            <a:avLst/>
          </a:prstGeom>
          <a:solidFill>
            <a:srgbClr val="FFFFFF"/>
          </a:solidFill>
          <a:ln w="19050">
            <a:solidFill>
              <a:srgbClr val="62881F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2075" algn="just">
              <a:lnSpc>
                <a:spcPct val="100000"/>
              </a:lnSpc>
              <a:spcBef>
                <a:spcPts val="260"/>
              </a:spcBef>
            </a:pPr>
            <a:r>
              <a:rPr sz="1600" spc="-5" dirty="0">
                <a:latin typeface="Palatino Linotype"/>
                <a:cs typeface="Palatino Linotype"/>
              </a:rPr>
              <a:t>Виды</a:t>
            </a:r>
            <a:r>
              <a:rPr sz="1600" spc="5" dirty="0">
                <a:latin typeface="Palatino Linotype"/>
                <a:cs typeface="Palatino Linotype"/>
              </a:rPr>
              <a:t> </a:t>
            </a:r>
            <a:r>
              <a:rPr sz="1600" spc="-5" dirty="0">
                <a:latin typeface="Palatino Linotype"/>
                <a:cs typeface="Palatino Linotype"/>
              </a:rPr>
              <a:t>выполненных</a:t>
            </a:r>
            <a:r>
              <a:rPr sz="1600" dirty="0">
                <a:latin typeface="Palatino Linotype"/>
                <a:cs typeface="Palatino Linotype"/>
              </a:rPr>
              <a:t> </a:t>
            </a:r>
            <a:r>
              <a:rPr sz="1600" spc="-10" dirty="0">
                <a:latin typeface="Palatino Linotype"/>
                <a:cs typeface="Palatino Linotype"/>
              </a:rPr>
              <a:t>работы:</a:t>
            </a:r>
            <a:endParaRPr sz="1600">
              <a:latin typeface="Palatino Linotype"/>
              <a:cs typeface="Palatino Linotype"/>
            </a:endParaRPr>
          </a:p>
          <a:p>
            <a:pPr marL="378460" marR="393700" indent="-287020" algn="just">
              <a:lnSpc>
                <a:spcPct val="100000"/>
              </a:lnSpc>
              <a:buFont typeface="Wingdings"/>
              <a:buChar char=""/>
              <a:tabLst>
                <a:tab pos="379095" algn="l"/>
              </a:tabLst>
            </a:pPr>
            <a:r>
              <a:rPr sz="1600" spc="-5" dirty="0">
                <a:latin typeface="Palatino Linotype"/>
                <a:cs typeface="Palatino Linotype"/>
              </a:rPr>
              <a:t>Обустройство детской и спортивной </a:t>
            </a:r>
            <a:r>
              <a:rPr sz="1600" spc="-385" dirty="0">
                <a:latin typeface="Palatino Linotype"/>
                <a:cs typeface="Palatino Linotype"/>
              </a:rPr>
              <a:t> </a:t>
            </a:r>
            <a:r>
              <a:rPr sz="1600" spc="-10" dirty="0">
                <a:latin typeface="Palatino Linotype"/>
                <a:cs typeface="Palatino Linotype"/>
              </a:rPr>
              <a:t>площадок</a:t>
            </a:r>
            <a:endParaRPr sz="1600">
              <a:latin typeface="Palatino Linotype"/>
              <a:cs typeface="Palatino Linotype"/>
            </a:endParaRPr>
          </a:p>
          <a:p>
            <a:pPr marL="378460" marR="175260" indent="-287020" algn="just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379095" algn="l"/>
              </a:tabLst>
            </a:pPr>
            <a:r>
              <a:rPr sz="1600" spc="-5" dirty="0">
                <a:latin typeface="Palatino Linotype"/>
                <a:cs typeface="Palatino Linotype"/>
              </a:rPr>
              <a:t>Установка малых архитектурных </a:t>
            </a:r>
            <a:r>
              <a:rPr sz="1600" spc="-15" dirty="0">
                <a:latin typeface="Palatino Linotype"/>
                <a:cs typeface="Palatino Linotype"/>
              </a:rPr>
              <a:t>форм </a:t>
            </a:r>
            <a:r>
              <a:rPr sz="1600" spc="-385" dirty="0">
                <a:latin typeface="Palatino Linotype"/>
                <a:cs typeface="Palatino Linotype"/>
              </a:rPr>
              <a:t> </a:t>
            </a:r>
            <a:r>
              <a:rPr sz="1600" spc="-5" dirty="0">
                <a:latin typeface="Palatino Linotype"/>
                <a:cs typeface="Palatino Linotype"/>
              </a:rPr>
              <a:t>(игровой комплекс, качели, песочница </a:t>
            </a:r>
            <a:r>
              <a:rPr sz="1600" spc="-385" dirty="0">
                <a:latin typeface="Palatino Linotype"/>
                <a:cs typeface="Palatino Linotype"/>
              </a:rPr>
              <a:t> </a:t>
            </a:r>
            <a:r>
              <a:rPr sz="1600" spc="-5" dirty="0">
                <a:latin typeface="Palatino Linotype"/>
                <a:cs typeface="Palatino Linotype"/>
              </a:rPr>
              <a:t>и</a:t>
            </a:r>
            <a:r>
              <a:rPr sz="1600" dirty="0">
                <a:latin typeface="Palatino Linotype"/>
                <a:cs typeface="Palatino Linotype"/>
              </a:rPr>
              <a:t> </a:t>
            </a:r>
            <a:r>
              <a:rPr sz="1600" spc="-5" dirty="0">
                <a:latin typeface="Palatino Linotype"/>
                <a:cs typeface="Palatino Linotype"/>
              </a:rPr>
              <a:t>т.д.)</a:t>
            </a:r>
            <a:endParaRPr sz="1600">
              <a:latin typeface="Palatino Linotype"/>
              <a:cs typeface="Palatino Linotype"/>
            </a:endParaRPr>
          </a:p>
          <a:p>
            <a:pPr marL="378460" indent="-287020" algn="just">
              <a:lnSpc>
                <a:spcPct val="100000"/>
              </a:lnSpc>
              <a:buFont typeface="Wingdings"/>
              <a:buChar char=""/>
              <a:tabLst>
                <a:tab pos="379095" algn="l"/>
              </a:tabLst>
            </a:pPr>
            <a:r>
              <a:rPr sz="1600" spc="-5" dirty="0">
                <a:latin typeface="Palatino Linotype"/>
                <a:cs typeface="Palatino Linotype"/>
              </a:rPr>
              <a:t>Замена/устройство садового</a:t>
            </a:r>
            <a:r>
              <a:rPr sz="1600" spc="30" dirty="0">
                <a:latin typeface="Palatino Linotype"/>
                <a:cs typeface="Palatino Linotype"/>
              </a:rPr>
              <a:t> </a:t>
            </a:r>
            <a:r>
              <a:rPr sz="1600" spc="-5" dirty="0">
                <a:latin typeface="Palatino Linotype"/>
                <a:cs typeface="Palatino Linotype"/>
              </a:rPr>
              <a:t>камня</a:t>
            </a:r>
            <a:endParaRPr sz="1600">
              <a:latin typeface="Palatino Linotype"/>
              <a:cs typeface="Palatino Linotype"/>
            </a:endParaRPr>
          </a:p>
          <a:p>
            <a:pPr marL="378460" indent="-287020" algn="just">
              <a:lnSpc>
                <a:spcPct val="100000"/>
              </a:lnSpc>
              <a:buFont typeface="Wingdings"/>
              <a:buChar char=""/>
              <a:tabLst>
                <a:tab pos="379095" algn="l"/>
              </a:tabLst>
            </a:pPr>
            <a:r>
              <a:rPr sz="1600" spc="-5" dirty="0">
                <a:latin typeface="Palatino Linotype"/>
                <a:cs typeface="Palatino Linotype"/>
              </a:rPr>
              <a:t>Установка</a:t>
            </a:r>
            <a:r>
              <a:rPr sz="1600" spc="10" dirty="0">
                <a:latin typeface="Palatino Linotype"/>
                <a:cs typeface="Palatino Linotype"/>
              </a:rPr>
              <a:t> </a:t>
            </a:r>
            <a:r>
              <a:rPr sz="1600" spc="-10" dirty="0">
                <a:latin typeface="Palatino Linotype"/>
                <a:cs typeface="Palatino Linotype"/>
              </a:rPr>
              <a:t>газонного</a:t>
            </a:r>
            <a:r>
              <a:rPr sz="1600" spc="20" dirty="0">
                <a:latin typeface="Palatino Linotype"/>
                <a:cs typeface="Palatino Linotype"/>
              </a:rPr>
              <a:t> </a:t>
            </a:r>
            <a:r>
              <a:rPr sz="1600" spc="-10" dirty="0">
                <a:latin typeface="Palatino Linotype"/>
                <a:cs typeface="Palatino Linotype"/>
              </a:rPr>
              <a:t>ограждения</a:t>
            </a:r>
            <a:endParaRPr sz="1600">
              <a:latin typeface="Palatino Linotype"/>
              <a:cs typeface="Palatino Linotype"/>
            </a:endParaRPr>
          </a:p>
          <a:p>
            <a:pPr marL="378460" indent="-287020" algn="just">
              <a:lnSpc>
                <a:spcPct val="100000"/>
              </a:lnSpc>
              <a:buFont typeface="Wingdings"/>
              <a:buChar char=""/>
              <a:tabLst>
                <a:tab pos="379095" algn="l"/>
              </a:tabLst>
            </a:pPr>
            <a:r>
              <a:rPr sz="1600" spc="-5" dirty="0">
                <a:latin typeface="Palatino Linotype"/>
                <a:cs typeface="Palatino Linotype"/>
              </a:rPr>
              <a:t>Ремонт</a:t>
            </a:r>
            <a:r>
              <a:rPr sz="1600" spc="-20" dirty="0">
                <a:latin typeface="Palatino Linotype"/>
                <a:cs typeface="Palatino Linotype"/>
              </a:rPr>
              <a:t> </a:t>
            </a:r>
            <a:r>
              <a:rPr sz="1600" spc="-10" dirty="0">
                <a:latin typeface="Palatino Linotype"/>
                <a:cs typeface="Palatino Linotype"/>
              </a:rPr>
              <a:t>газонов</a:t>
            </a:r>
            <a:endParaRPr sz="1600">
              <a:latin typeface="Palatino Linotype"/>
              <a:cs typeface="Palatino Linotype"/>
            </a:endParaRPr>
          </a:p>
          <a:p>
            <a:pPr marL="378460" indent="-287020" algn="just">
              <a:lnSpc>
                <a:spcPct val="100000"/>
              </a:lnSpc>
              <a:buFont typeface="Wingdings"/>
              <a:buChar char=""/>
              <a:tabLst>
                <a:tab pos="379095" algn="l"/>
              </a:tabLst>
            </a:pPr>
            <a:r>
              <a:rPr sz="1600" spc="-5" dirty="0">
                <a:latin typeface="Palatino Linotype"/>
                <a:cs typeface="Palatino Linotype"/>
              </a:rPr>
              <a:t>Устройство</a:t>
            </a:r>
            <a:r>
              <a:rPr sz="1600" spc="5" dirty="0">
                <a:latin typeface="Palatino Linotype"/>
                <a:cs typeface="Palatino Linotype"/>
              </a:rPr>
              <a:t> </a:t>
            </a:r>
            <a:r>
              <a:rPr sz="1600" spc="-5" dirty="0">
                <a:latin typeface="Palatino Linotype"/>
                <a:cs typeface="Palatino Linotype"/>
              </a:rPr>
              <a:t>резинового</a:t>
            </a:r>
            <a:r>
              <a:rPr sz="1600" spc="5" dirty="0">
                <a:latin typeface="Palatino Linotype"/>
                <a:cs typeface="Palatino Linotype"/>
              </a:rPr>
              <a:t> </a:t>
            </a:r>
            <a:r>
              <a:rPr sz="1600" spc="-5" dirty="0">
                <a:latin typeface="Palatino Linotype"/>
                <a:cs typeface="Palatino Linotype"/>
              </a:rPr>
              <a:t>покрытия</a:t>
            </a:r>
            <a:endParaRPr sz="1600">
              <a:latin typeface="Palatino Linotype"/>
              <a:cs typeface="Palatino Linotype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36059" y="4011472"/>
            <a:ext cx="3903979" cy="260096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9176" y="4011472"/>
            <a:ext cx="3755644" cy="260096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8839" y="1827276"/>
            <a:ext cx="2736341" cy="196176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27582" y="116674"/>
            <a:ext cx="7694930" cy="923925"/>
          </a:xfrm>
          <a:prstGeom prst="rect">
            <a:avLst/>
          </a:prstGeom>
          <a:solidFill>
            <a:srgbClr val="62881F">
              <a:alpha val="38038"/>
            </a:srgbClr>
          </a:solidFill>
          <a:ln w="19050">
            <a:solidFill>
              <a:srgbClr val="466213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935355" marR="168910" indent="-759460">
              <a:lnSpc>
                <a:spcPct val="100000"/>
              </a:lnSpc>
              <a:spcBef>
                <a:spcPts val="215"/>
              </a:spcBef>
            </a:pPr>
            <a:r>
              <a:rPr spc="-5" dirty="0"/>
              <a:t>Адресный </a:t>
            </a:r>
            <a:r>
              <a:rPr dirty="0"/>
              <a:t>перечень </a:t>
            </a:r>
            <a:r>
              <a:rPr spc="-5" dirty="0"/>
              <a:t>мероприятий на </a:t>
            </a:r>
            <a:r>
              <a:rPr dirty="0"/>
              <a:t>2021 </a:t>
            </a:r>
            <a:r>
              <a:rPr spc="-5" dirty="0"/>
              <a:t>год </a:t>
            </a:r>
            <a:r>
              <a:rPr spc="-665" dirty="0"/>
              <a:t> </a:t>
            </a:r>
            <a:r>
              <a:rPr dirty="0"/>
              <a:t>за</a:t>
            </a:r>
            <a:r>
              <a:rPr spc="5" dirty="0"/>
              <a:t> </a:t>
            </a:r>
            <a:r>
              <a:rPr spc="-235" dirty="0"/>
              <a:t>счжт</a:t>
            </a:r>
            <a:r>
              <a:rPr spc="-10" dirty="0"/>
              <a:t> </a:t>
            </a:r>
            <a:r>
              <a:rPr dirty="0"/>
              <a:t>средств от платных парковок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7535" y="1331074"/>
            <a:ext cx="3856990" cy="369570"/>
          </a:xfrm>
          <a:prstGeom prst="rect">
            <a:avLst/>
          </a:prstGeom>
          <a:solidFill>
            <a:srgbClr val="FFFFFF"/>
          </a:solidFill>
          <a:ln w="19050">
            <a:solidFill>
              <a:srgbClr val="62881F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15"/>
              </a:spcBef>
            </a:pPr>
            <a:r>
              <a:rPr sz="1800" spc="-15" dirty="0">
                <a:latin typeface="Microsoft Sans Serif"/>
                <a:cs typeface="Microsoft Sans Serif"/>
              </a:rPr>
              <a:t>ул.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Нежинская,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д.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16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27982" y="1350899"/>
            <a:ext cx="4265930" cy="2308860"/>
          </a:xfrm>
          <a:prstGeom prst="rect">
            <a:avLst/>
          </a:prstGeom>
          <a:solidFill>
            <a:srgbClr val="FFFFFF"/>
          </a:solidFill>
          <a:ln w="19050">
            <a:solidFill>
              <a:srgbClr val="62881F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2075" algn="just">
              <a:lnSpc>
                <a:spcPct val="100000"/>
              </a:lnSpc>
              <a:spcBef>
                <a:spcPts val="260"/>
              </a:spcBef>
            </a:pPr>
            <a:r>
              <a:rPr sz="1600" spc="-5" dirty="0">
                <a:latin typeface="Palatino Linotype"/>
                <a:cs typeface="Palatino Linotype"/>
              </a:rPr>
              <a:t>Виды</a:t>
            </a:r>
            <a:r>
              <a:rPr sz="1600" spc="5" dirty="0">
                <a:latin typeface="Palatino Linotype"/>
                <a:cs typeface="Palatino Linotype"/>
              </a:rPr>
              <a:t> </a:t>
            </a:r>
            <a:r>
              <a:rPr sz="1600" spc="-5" dirty="0">
                <a:latin typeface="Palatino Linotype"/>
                <a:cs typeface="Palatino Linotype"/>
              </a:rPr>
              <a:t>выполненных</a:t>
            </a:r>
            <a:r>
              <a:rPr sz="1600" dirty="0">
                <a:latin typeface="Palatino Linotype"/>
                <a:cs typeface="Palatino Linotype"/>
              </a:rPr>
              <a:t> </a:t>
            </a:r>
            <a:r>
              <a:rPr sz="1600" spc="-10" dirty="0">
                <a:latin typeface="Palatino Linotype"/>
                <a:cs typeface="Palatino Linotype"/>
              </a:rPr>
              <a:t>работы:</a:t>
            </a:r>
            <a:endParaRPr sz="1600">
              <a:latin typeface="Palatino Linotype"/>
              <a:cs typeface="Palatino Linotype"/>
            </a:endParaRPr>
          </a:p>
          <a:p>
            <a:pPr marL="378460" indent="-287020" algn="just">
              <a:lnSpc>
                <a:spcPct val="100000"/>
              </a:lnSpc>
              <a:buFont typeface="Wingdings"/>
              <a:buChar char=""/>
              <a:tabLst>
                <a:tab pos="379095" algn="l"/>
              </a:tabLst>
            </a:pPr>
            <a:r>
              <a:rPr sz="1600" spc="-5" dirty="0">
                <a:latin typeface="Palatino Linotype"/>
                <a:cs typeface="Palatino Linotype"/>
              </a:rPr>
              <a:t>Обустройство</a:t>
            </a:r>
            <a:r>
              <a:rPr sz="1600" spc="5" dirty="0">
                <a:latin typeface="Palatino Linotype"/>
                <a:cs typeface="Palatino Linotype"/>
              </a:rPr>
              <a:t> </a:t>
            </a:r>
            <a:r>
              <a:rPr sz="1600" spc="-5" dirty="0">
                <a:latin typeface="Palatino Linotype"/>
                <a:cs typeface="Palatino Linotype"/>
              </a:rPr>
              <a:t>детской</a:t>
            </a:r>
            <a:r>
              <a:rPr sz="1600" dirty="0">
                <a:latin typeface="Palatino Linotype"/>
                <a:cs typeface="Palatino Linotype"/>
              </a:rPr>
              <a:t> </a:t>
            </a:r>
            <a:r>
              <a:rPr sz="1600" spc="-5" dirty="0">
                <a:latin typeface="Palatino Linotype"/>
                <a:cs typeface="Palatino Linotype"/>
              </a:rPr>
              <a:t>площадки</a:t>
            </a:r>
            <a:endParaRPr sz="1600">
              <a:latin typeface="Palatino Linotype"/>
              <a:cs typeface="Palatino Linotype"/>
            </a:endParaRPr>
          </a:p>
          <a:p>
            <a:pPr marL="378460" marR="175260" indent="-287020" algn="just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379095" algn="l"/>
              </a:tabLst>
            </a:pPr>
            <a:r>
              <a:rPr sz="1600" spc="-5" dirty="0">
                <a:latin typeface="Palatino Linotype"/>
                <a:cs typeface="Palatino Linotype"/>
              </a:rPr>
              <a:t>Установка малых архитектурных </a:t>
            </a:r>
            <a:r>
              <a:rPr sz="1600" spc="-15" dirty="0">
                <a:latin typeface="Palatino Linotype"/>
                <a:cs typeface="Palatino Linotype"/>
              </a:rPr>
              <a:t>форм </a:t>
            </a:r>
            <a:r>
              <a:rPr sz="1600" spc="-385" dirty="0">
                <a:latin typeface="Palatino Linotype"/>
                <a:cs typeface="Palatino Linotype"/>
              </a:rPr>
              <a:t> </a:t>
            </a:r>
            <a:r>
              <a:rPr sz="1600" spc="-5" dirty="0">
                <a:latin typeface="Palatino Linotype"/>
                <a:cs typeface="Palatino Linotype"/>
              </a:rPr>
              <a:t>(игровой комплекс, качели, песочница </a:t>
            </a:r>
            <a:r>
              <a:rPr sz="1600" spc="-385" dirty="0">
                <a:latin typeface="Palatino Linotype"/>
                <a:cs typeface="Palatino Linotype"/>
              </a:rPr>
              <a:t> </a:t>
            </a:r>
            <a:r>
              <a:rPr sz="1600" spc="-5" dirty="0">
                <a:latin typeface="Palatino Linotype"/>
                <a:cs typeface="Palatino Linotype"/>
              </a:rPr>
              <a:t>и</a:t>
            </a:r>
            <a:r>
              <a:rPr sz="1600" dirty="0">
                <a:latin typeface="Palatino Linotype"/>
                <a:cs typeface="Palatino Linotype"/>
              </a:rPr>
              <a:t> </a:t>
            </a:r>
            <a:r>
              <a:rPr sz="1600" spc="-5" dirty="0">
                <a:latin typeface="Palatino Linotype"/>
                <a:cs typeface="Palatino Linotype"/>
              </a:rPr>
              <a:t>т.д.)</a:t>
            </a:r>
            <a:endParaRPr sz="1600">
              <a:latin typeface="Palatino Linotype"/>
              <a:cs typeface="Palatino Linotype"/>
            </a:endParaRPr>
          </a:p>
          <a:p>
            <a:pPr marL="378460" indent="-287020" algn="just">
              <a:lnSpc>
                <a:spcPct val="100000"/>
              </a:lnSpc>
              <a:buFont typeface="Wingdings"/>
              <a:buChar char=""/>
              <a:tabLst>
                <a:tab pos="379095" algn="l"/>
              </a:tabLst>
            </a:pPr>
            <a:r>
              <a:rPr sz="1600" spc="-5" dirty="0">
                <a:latin typeface="Palatino Linotype"/>
                <a:cs typeface="Palatino Linotype"/>
              </a:rPr>
              <a:t>Замена/устройство садового</a:t>
            </a:r>
            <a:r>
              <a:rPr sz="1600" spc="30" dirty="0">
                <a:latin typeface="Palatino Linotype"/>
                <a:cs typeface="Palatino Linotype"/>
              </a:rPr>
              <a:t> </a:t>
            </a:r>
            <a:r>
              <a:rPr sz="1600" spc="-5" dirty="0">
                <a:latin typeface="Palatino Linotype"/>
                <a:cs typeface="Palatino Linotype"/>
              </a:rPr>
              <a:t>камня</a:t>
            </a:r>
            <a:endParaRPr sz="1600">
              <a:latin typeface="Palatino Linotype"/>
              <a:cs typeface="Palatino Linotype"/>
            </a:endParaRPr>
          </a:p>
          <a:p>
            <a:pPr marL="378460" indent="-287020" algn="just">
              <a:lnSpc>
                <a:spcPct val="100000"/>
              </a:lnSpc>
              <a:buFont typeface="Wingdings"/>
              <a:buChar char=""/>
              <a:tabLst>
                <a:tab pos="379095" algn="l"/>
              </a:tabLst>
            </a:pPr>
            <a:r>
              <a:rPr sz="1600" spc="-5" dirty="0">
                <a:latin typeface="Palatino Linotype"/>
                <a:cs typeface="Palatino Linotype"/>
              </a:rPr>
              <a:t>Установка</a:t>
            </a:r>
            <a:r>
              <a:rPr sz="1600" spc="10" dirty="0">
                <a:latin typeface="Palatino Linotype"/>
                <a:cs typeface="Palatino Linotype"/>
              </a:rPr>
              <a:t> </a:t>
            </a:r>
            <a:r>
              <a:rPr sz="1600" spc="-10" dirty="0">
                <a:latin typeface="Palatino Linotype"/>
                <a:cs typeface="Palatino Linotype"/>
              </a:rPr>
              <a:t>газонного</a:t>
            </a:r>
            <a:r>
              <a:rPr sz="1600" spc="20" dirty="0">
                <a:latin typeface="Palatino Linotype"/>
                <a:cs typeface="Palatino Linotype"/>
              </a:rPr>
              <a:t> </a:t>
            </a:r>
            <a:r>
              <a:rPr sz="1600" spc="-10" dirty="0">
                <a:latin typeface="Palatino Linotype"/>
                <a:cs typeface="Palatino Linotype"/>
              </a:rPr>
              <a:t>ограждения</a:t>
            </a:r>
            <a:endParaRPr sz="1600">
              <a:latin typeface="Palatino Linotype"/>
              <a:cs typeface="Palatino Linotype"/>
            </a:endParaRPr>
          </a:p>
          <a:p>
            <a:pPr marL="378460" indent="-287020" algn="just">
              <a:lnSpc>
                <a:spcPct val="100000"/>
              </a:lnSpc>
              <a:buFont typeface="Wingdings"/>
              <a:buChar char=""/>
              <a:tabLst>
                <a:tab pos="379095" algn="l"/>
              </a:tabLst>
            </a:pPr>
            <a:r>
              <a:rPr sz="1600" spc="-5" dirty="0">
                <a:latin typeface="Palatino Linotype"/>
                <a:cs typeface="Palatino Linotype"/>
              </a:rPr>
              <a:t>Ремонт</a:t>
            </a:r>
            <a:r>
              <a:rPr sz="1600" spc="-25" dirty="0">
                <a:latin typeface="Palatino Linotype"/>
                <a:cs typeface="Palatino Linotype"/>
              </a:rPr>
              <a:t> </a:t>
            </a:r>
            <a:r>
              <a:rPr sz="1600" spc="-10" dirty="0">
                <a:latin typeface="Palatino Linotype"/>
                <a:cs typeface="Palatino Linotype"/>
              </a:rPr>
              <a:t>газонов</a:t>
            </a:r>
            <a:endParaRPr sz="1600">
              <a:latin typeface="Palatino Linotype"/>
              <a:cs typeface="Palatino Linotype"/>
            </a:endParaRPr>
          </a:p>
          <a:p>
            <a:pPr marL="378460" indent="-287020" algn="just">
              <a:lnSpc>
                <a:spcPct val="100000"/>
              </a:lnSpc>
              <a:buFont typeface="Wingdings"/>
              <a:buChar char=""/>
              <a:tabLst>
                <a:tab pos="379095" algn="l"/>
              </a:tabLst>
            </a:pPr>
            <a:r>
              <a:rPr sz="1600" spc="-5" dirty="0">
                <a:latin typeface="Palatino Linotype"/>
                <a:cs typeface="Palatino Linotype"/>
              </a:rPr>
              <a:t>Устройство</a:t>
            </a:r>
            <a:r>
              <a:rPr sz="1600" spc="5" dirty="0">
                <a:latin typeface="Palatino Linotype"/>
                <a:cs typeface="Palatino Linotype"/>
              </a:rPr>
              <a:t> </a:t>
            </a:r>
            <a:r>
              <a:rPr sz="1600" spc="-5" dirty="0">
                <a:latin typeface="Palatino Linotype"/>
                <a:cs typeface="Palatino Linotype"/>
              </a:rPr>
              <a:t>резинового</a:t>
            </a:r>
            <a:r>
              <a:rPr sz="1600" spc="5" dirty="0">
                <a:latin typeface="Palatino Linotype"/>
                <a:cs typeface="Palatino Linotype"/>
              </a:rPr>
              <a:t> </a:t>
            </a:r>
            <a:r>
              <a:rPr sz="1600" spc="-5" dirty="0">
                <a:latin typeface="Palatino Linotype"/>
                <a:cs typeface="Palatino Linotype"/>
              </a:rPr>
              <a:t>покрытия</a:t>
            </a:r>
            <a:endParaRPr sz="1600">
              <a:latin typeface="Palatino Linotype"/>
              <a:cs typeface="Palatino Linotype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709" y="3744277"/>
            <a:ext cx="4074541" cy="266623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36059" y="3744277"/>
            <a:ext cx="4271898" cy="266623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27582" y="116674"/>
            <a:ext cx="7694930" cy="923925"/>
          </a:xfrm>
          <a:prstGeom prst="rect">
            <a:avLst/>
          </a:prstGeom>
          <a:solidFill>
            <a:srgbClr val="62881F">
              <a:alpha val="38038"/>
            </a:srgbClr>
          </a:solidFill>
          <a:ln w="19050">
            <a:solidFill>
              <a:srgbClr val="466213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935355" marR="168910" indent="-759460">
              <a:lnSpc>
                <a:spcPct val="100000"/>
              </a:lnSpc>
              <a:spcBef>
                <a:spcPts val="215"/>
              </a:spcBef>
            </a:pPr>
            <a:r>
              <a:rPr spc="-5" dirty="0"/>
              <a:t>Адресный </a:t>
            </a:r>
            <a:r>
              <a:rPr dirty="0"/>
              <a:t>перечень </a:t>
            </a:r>
            <a:r>
              <a:rPr spc="-5" dirty="0"/>
              <a:t>мероприятий на </a:t>
            </a:r>
            <a:r>
              <a:rPr dirty="0"/>
              <a:t>2021 </a:t>
            </a:r>
            <a:r>
              <a:rPr spc="-5" dirty="0"/>
              <a:t>год </a:t>
            </a:r>
            <a:r>
              <a:rPr spc="-665" dirty="0"/>
              <a:t> </a:t>
            </a:r>
            <a:r>
              <a:rPr dirty="0"/>
              <a:t>за</a:t>
            </a:r>
            <a:r>
              <a:rPr spc="5" dirty="0"/>
              <a:t> </a:t>
            </a:r>
            <a:r>
              <a:rPr spc="-235" dirty="0"/>
              <a:t>счжт</a:t>
            </a:r>
            <a:r>
              <a:rPr spc="-10" dirty="0"/>
              <a:t> </a:t>
            </a:r>
            <a:r>
              <a:rPr dirty="0"/>
              <a:t>средств от платных парковок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7535" y="1331074"/>
            <a:ext cx="3856990" cy="369570"/>
          </a:xfrm>
          <a:prstGeom prst="rect">
            <a:avLst/>
          </a:prstGeom>
          <a:solidFill>
            <a:srgbClr val="FFFFFF"/>
          </a:solidFill>
          <a:ln w="19050">
            <a:solidFill>
              <a:srgbClr val="62881F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15"/>
              </a:spcBef>
            </a:pPr>
            <a:r>
              <a:rPr sz="1800" spc="-15" dirty="0">
                <a:latin typeface="Microsoft Sans Serif"/>
                <a:cs typeface="Microsoft Sans Serif"/>
              </a:rPr>
              <a:t>ул.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Веерная,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д.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1,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корп.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1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27982" y="1350899"/>
            <a:ext cx="4265930" cy="2431415"/>
          </a:xfrm>
          <a:prstGeom prst="rect">
            <a:avLst/>
          </a:prstGeom>
          <a:solidFill>
            <a:srgbClr val="FFFFFF"/>
          </a:solidFill>
          <a:ln w="19050">
            <a:solidFill>
              <a:srgbClr val="62881F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2075" algn="just">
              <a:lnSpc>
                <a:spcPct val="100000"/>
              </a:lnSpc>
              <a:spcBef>
                <a:spcPts val="260"/>
              </a:spcBef>
            </a:pPr>
            <a:r>
              <a:rPr sz="1600" spc="-5" dirty="0">
                <a:latin typeface="Palatino Linotype"/>
                <a:cs typeface="Palatino Linotype"/>
              </a:rPr>
              <a:t>Виды</a:t>
            </a:r>
            <a:r>
              <a:rPr sz="1600" spc="5" dirty="0">
                <a:latin typeface="Palatino Linotype"/>
                <a:cs typeface="Palatino Linotype"/>
              </a:rPr>
              <a:t> </a:t>
            </a:r>
            <a:r>
              <a:rPr sz="1600" spc="-5" dirty="0">
                <a:latin typeface="Palatino Linotype"/>
                <a:cs typeface="Palatino Linotype"/>
              </a:rPr>
              <a:t>выполненных</a:t>
            </a:r>
            <a:r>
              <a:rPr sz="1600" dirty="0">
                <a:latin typeface="Palatino Linotype"/>
                <a:cs typeface="Palatino Linotype"/>
              </a:rPr>
              <a:t> </a:t>
            </a:r>
            <a:r>
              <a:rPr sz="1600" spc="-10" dirty="0">
                <a:latin typeface="Palatino Linotype"/>
                <a:cs typeface="Palatino Linotype"/>
              </a:rPr>
              <a:t>работы:</a:t>
            </a:r>
            <a:endParaRPr sz="1600">
              <a:latin typeface="Palatino Linotype"/>
              <a:cs typeface="Palatino Linotype"/>
            </a:endParaRPr>
          </a:p>
          <a:p>
            <a:pPr marL="378460" indent="-287020" algn="just">
              <a:lnSpc>
                <a:spcPct val="100000"/>
              </a:lnSpc>
              <a:buFont typeface="Wingdings"/>
              <a:buChar char=""/>
              <a:tabLst>
                <a:tab pos="379095" algn="l"/>
              </a:tabLst>
            </a:pPr>
            <a:r>
              <a:rPr sz="1600" spc="-5" dirty="0">
                <a:latin typeface="Palatino Linotype"/>
                <a:cs typeface="Palatino Linotype"/>
              </a:rPr>
              <a:t>Обустройство</a:t>
            </a:r>
            <a:r>
              <a:rPr sz="1600" spc="5" dirty="0">
                <a:latin typeface="Palatino Linotype"/>
                <a:cs typeface="Palatino Linotype"/>
              </a:rPr>
              <a:t> </a:t>
            </a:r>
            <a:r>
              <a:rPr sz="1600" spc="-5" dirty="0">
                <a:latin typeface="Palatino Linotype"/>
                <a:cs typeface="Palatino Linotype"/>
              </a:rPr>
              <a:t>детской</a:t>
            </a:r>
            <a:r>
              <a:rPr sz="1600" dirty="0">
                <a:latin typeface="Palatino Linotype"/>
                <a:cs typeface="Palatino Linotype"/>
              </a:rPr>
              <a:t> </a:t>
            </a:r>
            <a:r>
              <a:rPr sz="1600" spc="-5" dirty="0">
                <a:latin typeface="Palatino Linotype"/>
                <a:cs typeface="Palatino Linotype"/>
              </a:rPr>
              <a:t>площадки</a:t>
            </a:r>
            <a:endParaRPr sz="1600">
              <a:latin typeface="Palatino Linotype"/>
              <a:cs typeface="Palatino Linotype"/>
            </a:endParaRPr>
          </a:p>
          <a:p>
            <a:pPr marL="378460" marR="175260" indent="-287020" algn="just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379095" algn="l"/>
              </a:tabLst>
            </a:pPr>
            <a:r>
              <a:rPr sz="1600" spc="-5" dirty="0">
                <a:latin typeface="Palatino Linotype"/>
                <a:cs typeface="Palatino Linotype"/>
              </a:rPr>
              <a:t>Установка малых архитектурных </a:t>
            </a:r>
            <a:r>
              <a:rPr sz="1600" spc="-15" dirty="0">
                <a:latin typeface="Palatino Linotype"/>
                <a:cs typeface="Palatino Linotype"/>
              </a:rPr>
              <a:t>форм </a:t>
            </a:r>
            <a:r>
              <a:rPr sz="1600" spc="-385" dirty="0">
                <a:latin typeface="Palatino Linotype"/>
                <a:cs typeface="Palatino Linotype"/>
              </a:rPr>
              <a:t> </a:t>
            </a:r>
            <a:r>
              <a:rPr sz="1600" spc="-5" dirty="0">
                <a:latin typeface="Palatino Linotype"/>
                <a:cs typeface="Palatino Linotype"/>
              </a:rPr>
              <a:t>(игровой комплекс, качели, песочница </a:t>
            </a:r>
            <a:r>
              <a:rPr sz="1600" spc="-385" dirty="0">
                <a:latin typeface="Palatino Linotype"/>
                <a:cs typeface="Palatino Linotype"/>
              </a:rPr>
              <a:t> </a:t>
            </a:r>
            <a:r>
              <a:rPr sz="1600" spc="-5" dirty="0">
                <a:latin typeface="Palatino Linotype"/>
                <a:cs typeface="Palatino Linotype"/>
              </a:rPr>
              <a:t>и</a:t>
            </a:r>
            <a:r>
              <a:rPr sz="1600" dirty="0">
                <a:latin typeface="Palatino Linotype"/>
                <a:cs typeface="Palatino Linotype"/>
              </a:rPr>
              <a:t> </a:t>
            </a:r>
            <a:r>
              <a:rPr sz="1600" spc="-5" dirty="0">
                <a:latin typeface="Palatino Linotype"/>
                <a:cs typeface="Palatino Linotype"/>
              </a:rPr>
              <a:t>т.д.)</a:t>
            </a:r>
            <a:endParaRPr sz="1600">
              <a:latin typeface="Palatino Linotype"/>
              <a:cs typeface="Palatino Linotype"/>
            </a:endParaRPr>
          </a:p>
          <a:p>
            <a:pPr marL="378460" indent="-287020" algn="just">
              <a:lnSpc>
                <a:spcPct val="100000"/>
              </a:lnSpc>
              <a:buFont typeface="Wingdings"/>
              <a:buChar char=""/>
              <a:tabLst>
                <a:tab pos="379095" algn="l"/>
              </a:tabLst>
            </a:pPr>
            <a:r>
              <a:rPr sz="1600" spc="-5" dirty="0">
                <a:latin typeface="Palatino Linotype"/>
                <a:cs typeface="Palatino Linotype"/>
              </a:rPr>
              <a:t>Замена/устройство садового</a:t>
            </a:r>
            <a:r>
              <a:rPr sz="1600" spc="30" dirty="0">
                <a:latin typeface="Palatino Linotype"/>
                <a:cs typeface="Palatino Linotype"/>
              </a:rPr>
              <a:t> </a:t>
            </a:r>
            <a:r>
              <a:rPr sz="1600" spc="-5" dirty="0">
                <a:latin typeface="Palatino Linotype"/>
                <a:cs typeface="Palatino Linotype"/>
              </a:rPr>
              <a:t>камня</a:t>
            </a:r>
            <a:endParaRPr sz="1600">
              <a:latin typeface="Palatino Linotype"/>
              <a:cs typeface="Palatino Linotype"/>
            </a:endParaRPr>
          </a:p>
          <a:p>
            <a:pPr marL="378460" indent="-287020" algn="just">
              <a:lnSpc>
                <a:spcPct val="100000"/>
              </a:lnSpc>
              <a:buFont typeface="Wingdings"/>
              <a:buChar char=""/>
              <a:tabLst>
                <a:tab pos="379095" algn="l"/>
              </a:tabLst>
            </a:pPr>
            <a:r>
              <a:rPr sz="1600" spc="-5" dirty="0">
                <a:latin typeface="Palatino Linotype"/>
                <a:cs typeface="Palatino Linotype"/>
              </a:rPr>
              <a:t>Установка</a:t>
            </a:r>
            <a:r>
              <a:rPr sz="1600" spc="10" dirty="0">
                <a:latin typeface="Palatino Linotype"/>
                <a:cs typeface="Palatino Linotype"/>
              </a:rPr>
              <a:t> </a:t>
            </a:r>
            <a:r>
              <a:rPr sz="1600" spc="-10" dirty="0">
                <a:latin typeface="Palatino Linotype"/>
                <a:cs typeface="Palatino Linotype"/>
              </a:rPr>
              <a:t>газонного</a:t>
            </a:r>
            <a:r>
              <a:rPr sz="1600" spc="20" dirty="0">
                <a:latin typeface="Palatino Linotype"/>
                <a:cs typeface="Palatino Linotype"/>
              </a:rPr>
              <a:t> </a:t>
            </a:r>
            <a:r>
              <a:rPr sz="1600" spc="-10" dirty="0">
                <a:latin typeface="Palatino Linotype"/>
                <a:cs typeface="Palatino Linotype"/>
              </a:rPr>
              <a:t>ограждения</a:t>
            </a:r>
            <a:endParaRPr sz="1600">
              <a:latin typeface="Palatino Linotype"/>
              <a:cs typeface="Palatino Linotype"/>
            </a:endParaRPr>
          </a:p>
          <a:p>
            <a:pPr marL="378460" indent="-287020" algn="just">
              <a:lnSpc>
                <a:spcPts val="1910"/>
              </a:lnSpc>
              <a:buFont typeface="Wingdings"/>
              <a:buChar char=""/>
              <a:tabLst>
                <a:tab pos="379095" algn="l"/>
              </a:tabLst>
            </a:pPr>
            <a:r>
              <a:rPr sz="1600" spc="-5" dirty="0">
                <a:latin typeface="Palatino Linotype"/>
                <a:cs typeface="Palatino Linotype"/>
              </a:rPr>
              <a:t>Ремонт</a:t>
            </a:r>
            <a:r>
              <a:rPr sz="1600" spc="-25" dirty="0">
                <a:latin typeface="Palatino Linotype"/>
                <a:cs typeface="Palatino Linotype"/>
              </a:rPr>
              <a:t> </a:t>
            </a:r>
            <a:r>
              <a:rPr sz="1600" spc="-10" dirty="0">
                <a:latin typeface="Palatino Linotype"/>
                <a:cs typeface="Palatino Linotype"/>
              </a:rPr>
              <a:t>газонов</a:t>
            </a:r>
            <a:endParaRPr sz="1600">
              <a:latin typeface="Palatino Linotype"/>
              <a:cs typeface="Palatino Linotype"/>
            </a:endParaRPr>
          </a:p>
          <a:p>
            <a:pPr marL="378460" indent="-287020" algn="just">
              <a:lnSpc>
                <a:spcPts val="2150"/>
              </a:lnSpc>
              <a:buFont typeface="Wingdings"/>
              <a:buChar char=""/>
              <a:tabLst>
                <a:tab pos="379095" algn="l"/>
              </a:tabLst>
            </a:pPr>
            <a:r>
              <a:rPr sz="1600" spc="-5" dirty="0">
                <a:latin typeface="Palatino Linotype"/>
                <a:cs typeface="Palatino Linotype"/>
              </a:rPr>
              <a:t>Устройство</a:t>
            </a:r>
            <a:r>
              <a:rPr sz="1600" spc="5" dirty="0">
                <a:latin typeface="Palatino Linotype"/>
                <a:cs typeface="Palatino Linotype"/>
              </a:rPr>
              <a:t> </a:t>
            </a:r>
            <a:r>
              <a:rPr sz="1600" spc="-5" dirty="0">
                <a:latin typeface="Palatino Linotype"/>
                <a:cs typeface="Palatino Linotype"/>
              </a:rPr>
              <a:t>резинового</a:t>
            </a:r>
            <a:r>
              <a:rPr sz="1600" spc="10" dirty="0">
                <a:latin typeface="Palatino Linotype"/>
                <a:cs typeface="Palatino Linotype"/>
              </a:rPr>
              <a:t> </a:t>
            </a:r>
            <a:r>
              <a:rPr sz="1600" spc="-5" dirty="0">
                <a:latin typeface="Palatino Linotype"/>
                <a:cs typeface="Palatino Linotype"/>
              </a:rPr>
              <a:t>покрыти</a:t>
            </a:r>
            <a:r>
              <a:rPr sz="1800" spc="-5" dirty="0">
                <a:latin typeface="Palatino Linotype"/>
                <a:cs typeface="Palatino Linotype"/>
              </a:rPr>
              <a:t>я</a:t>
            </a:r>
            <a:endParaRPr sz="1800">
              <a:latin typeface="Palatino Linotype"/>
              <a:cs typeface="Palatino Linotype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1238" y="3861015"/>
            <a:ext cx="4069969" cy="268820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28971" y="3861028"/>
            <a:ext cx="3751706" cy="271716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27582" y="116674"/>
            <a:ext cx="7694930" cy="923925"/>
          </a:xfrm>
          <a:prstGeom prst="rect">
            <a:avLst/>
          </a:prstGeom>
          <a:solidFill>
            <a:srgbClr val="62881F">
              <a:alpha val="38038"/>
            </a:srgbClr>
          </a:solidFill>
          <a:ln w="19050">
            <a:solidFill>
              <a:srgbClr val="466213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935355" marR="168910" indent="-759460">
              <a:lnSpc>
                <a:spcPct val="100000"/>
              </a:lnSpc>
              <a:spcBef>
                <a:spcPts val="215"/>
              </a:spcBef>
            </a:pPr>
            <a:r>
              <a:rPr spc="-5" dirty="0"/>
              <a:t>Адресный </a:t>
            </a:r>
            <a:r>
              <a:rPr dirty="0"/>
              <a:t>перечень </a:t>
            </a:r>
            <a:r>
              <a:rPr spc="-5" dirty="0"/>
              <a:t>мероприятий на </a:t>
            </a:r>
            <a:r>
              <a:rPr dirty="0"/>
              <a:t>2021 </a:t>
            </a:r>
            <a:r>
              <a:rPr spc="-5" dirty="0"/>
              <a:t>год </a:t>
            </a:r>
            <a:r>
              <a:rPr spc="-665" dirty="0"/>
              <a:t> </a:t>
            </a:r>
            <a:r>
              <a:rPr dirty="0"/>
              <a:t>за</a:t>
            </a:r>
            <a:r>
              <a:rPr spc="5" dirty="0"/>
              <a:t> </a:t>
            </a:r>
            <a:r>
              <a:rPr spc="-235" dirty="0"/>
              <a:t>счжт</a:t>
            </a:r>
            <a:r>
              <a:rPr spc="-10" dirty="0"/>
              <a:t> </a:t>
            </a:r>
            <a:r>
              <a:rPr dirty="0"/>
              <a:t>средств от платных парковок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213</Words>
  <Application>Microsoft Office PowerPoint</Application>
  <PresentationFormat>Экран (4:3)</PresentationFormat>
  <Paragraphs>36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Office Theme</vt:lpstr>
      <vt:lpstr>Отчет о выполнении мероприятий в 2021 году за счет средств от платных парковок на территории района Очаково-Матвеевское </vt:lpstr>
      <vt:lpstr>Адресный перечень мероприятий на 2021 год  за счжт средств от платных парковок</vt:lpstr>
      <vt:lpstr>Адресный перечень мероприятий на 2021 год  за счжт средств от платных парковок</vt:lpstr>
      <vt:lpstr>Адресный перечень мероприятий на 2021 год  за счжт средств от платных парковок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Преф. Смагин А.С.</cp:lastModifiedBy>
  <cp:revision>1</cp:revision>
  <dcterms:created xsi:type="dcterms:W3CDTF">2022-02-03T07:58:15Z</dcterms:created>
  <dcterms:modified xsi:type="dcterms:W3CDTF">2022-02-03T07:59:39Z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2022-02-02T00:00:00Z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2022-02-03T00:00:00Z</vt:filetime>
  </property>
</Properties>
</file>